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82"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AAFA4D5D-D150-4A73-8EF2-2BC806742A70}" type="datetimeFigureOut">
              <a:rPr lang="en-US" smtClean="0"/>
              <a:t>11/17/2013</a:t>
            </a:fld>
            <a:endParaRPr lang="en-US"/>
          </a:p>
        </p:txBody>
      </p:sp>
      <p:sp>
        <p:nvSpPr>
          <p:cNvPr id="23" name="Slide Number Placeholder 22"/>
          <p:cNvSpPr>
            <a:spLocks noGrp="1"/>
          </p:cNvSpPr>
          <p:nvPr>
            <p:ph type="sldNum" sz="quarter" idx="11"/>
          </p:nvPr>
        </p:nvSpPr>
        <p:spPr/>
        <p:txBody>
          <a:bodyPr/>
          <a:lstStyle/>
          <a:p>
            <a:fld id="{FEF72A1A-D938-4AAF-B56C-6AF46A6A8C58}"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FA4D5D-D150-4A73-8EF2-2BC806742A70}" type="datetimeFigureOut">
              <a:rPr lang="en-US" smtClean="0"/>
              <a:t>11/17/2013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F72A1A-D938-4AAF-B56C-6AF46A6A8C5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FA4D5D-D150-4A73-8EF2-2BC806742A70}" type="datetimeFigureOut">
              <a:rPr lang="en-US" smtClean="0"/>
              <a:t>11/17/2013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F72A1A-D938-4AAF-B56C-6AF46A6A8C5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AAFA4D5D-D150-4A73-8EF2-2BC806742A70}" type="datetimeFigureOut">
              <a:rPr lang="en-US" smtClean="0"/>
              <a:t>11/17/2013</a:t>
            </a:fld>
            <a:endParaRPr lang="en-US"/>
          </a:p>
        </p:txBody>
      </p:sp>
      <p:sp>
        <p:nvSpPr>
          <p:cNvPr id="19" name="Slide Number Placeholder 18"/>
          <p:cNvSpPr>
            <a:spLocks noGrp="1"/>
          </p:cNvSpPr>
          <p:nvPr>
            <p:ph type="sldNum" sz="quarter" idx="15"/>
          </p:nvPr>
        </p:nvSpPr>
        <p:spPr/>
        <p:txBody>
          <a:bodyPr/>
          <a:lstStyle/>
          <a:p>
            <a:fld id="{FEF72A1A-D938-4AAF-B56C-6AF46A6A8C58}"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AAFA4D5D-D150-4A73-8EF2-2BC806742A70}" type="datetimeFigureOut">
              <a:rPr lang="en-US" smtClean="0"/>
              <a:t>11/17/2013</a:t>
            </a:fld>
            <a:endParaRPr lang="en-US"/>
          </a:p>
        </p:txBody>
      </p:sp>
      <p:sp>
        <p:nvSpPr>
          <p:cNvPr id="20" name="Slide Number Placeholder 19"/>
          <p:cNvSpPr>
            <a:spLocks noGrp="1"/>
          </p:cNvSpPr>
          <p:nvPr>
            <p:ph type="sldNum" sz="quarter" idx="11"/>
          </p:nvPr>
        </p:nvSpPr>
        <p:spPr/>
        <p:txBody>
          <a:bodyPr/>
          <a:lstStyle/>
          <a:p>
            <a:fld id="{FEF72A1A-D938-4AAF-B56C-6AF46A6A8C58}"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AAFA4D5D-D150-4A73-8EF2-2BC806742A70}" type="datetimeFigureOut">
              <a:rPr lang="en-US" smtClean="0"/>
              <a:t>11/17/2013</a:t>
            </a:fld>
            <a:endParaRPr lang="en-US"/>
          </a:p>
        </p:txBody>
      </p:sp>
      <p:sp>
        <p:nvSpPr>
          <p:cNvPr id="25" name="Slide Number Placeholder 24"/>
          <p:cNvSpPr>
            <a:spLocks noGrp="1"/>
          </p:cNvSpPr>
          <p:nvPr>
            <p:ph type="sldNum" sz="quarter" idx="16"/>
          </p:nvPr>
        </p:nvSpPr>
        <p:spPr/>
        <p:txBody>
          <a:bodyPr/>
          <a:lstStyle/>
          <a:p>
            <a:fld id="{FEF72A1A-D938-4AAF-B56C-6AF46A6A8C58}" type="slidenum">
              <a:rPr lang="en-US" smtClean="0"/>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AAFA4D5D-D150-4A73-8EF2-2BC806742A70}" type="datetimeFigureOut">
              <a:rPr lang="en-US" smtClean="0"/>
              <a:t>11/17/2013</a:t>
            </a:fld>
            <a:endParaRPr lang="en-US"/>
          </a:p>
        </p:txBody>
      </p:sp>
      <p:sp>
        <p:nvSpPr>
          <p:cNvPr id="24" name="Slide Number Placeholder 23"/>
          <p:cNvSpPr>
            <a:spLocks noGrp="1"/>
          </p:cNvSpPr>
          <p:nvPr>
            <p:ph type="sldNum" sz="quarter" idx="17"/>
          </p:nvPr>
        </p:nvSpPr>
        <p:spPr/>
        <p:txBody>
          <a:bodyPr/>
          <a:lstStyle/>
          <a:p>
            <a:fld id="{FEF72A1A-D938-4AAF-B56C-6AF46A6A8C58}" type="slidenum">
              <a:rPr lang="en-US" smtClean="0"/>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AAFA4D5D-D150-4A73-8EF2-2BC806742A70}" type="datetimeFigureOut">
              <a:rPr lang="en-US" smtClean="0"/>
              <a:t>11/17/2013</a:t>
            </a:fld>
            <a:endParaRPr lang="en-US"/>
          </a:p>
        </p:txBody>
      </p:sp>
      <p:sp>
        <p:nvSpPr>
          <p:cNvPr id="14" name="Slide Number Placeholder 13"/>
          <p:cNvSpPr>
            <a:spLocks noGrp="1"/>
          </p:cNvSpPr>
          <p:nvPr>
            <p:ph type="sldNum" sz="quarter" idx="11"/>
          </p:nvPr>
        </p:nvSpPr>
        <p:spPr/>
        <p:txBody>
          <a:bodyPr/>
          <a:lstStyle/>
          <a:p>
            <a:fld id="{FEF72A1A-D938-4AAF-B56C-6AF46A6A8C58}"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AAFA4D5D-D150-4A73-8EF2-2BC806742A70}" type="datetimeFigureOut">
              <a:rPr lang="en-US" smtClean="0"/>
              <a:t>11/17/2013</a:t>
            </a:fld>
            <a:endParaRPr lang="en-US"/>
          </a:p>
        </p:txBody>
      </p:sp>
      <p:sp>
        <p:nvSpPr>
          <p:cNvPr id="12" name="Slide Number Placeholder 11"/>
          <p:cNvSpPr>
            <a:spLocks noGrp="1"/>
          </p:cNvSpPr>
          <p:nvPr>
            <p:ph type="sldNum" sz="quarter" idx="11"/>
          </p:nvPr>
        </p:nvSpPr>
        <p:spPr/>
        <p:txBody>
          <a:bodyPr/>
          <a:lstStyle/>
          <a:p>
            <a:fld id="{FEF72A1A-D938-4AAF-B56C-6AF46A6A8C58}" type="slidenum">
              <a:rPr lang="en-US" smtClean="0"/>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AAFA4D5D-D150-4A73-8EF2-2BC806742A70}" type="datetimeFigureOut">
              <a:rPr lang="en-US" smtClean="0"/>
              <a:t>11/17/2013</a:t>
            </a:fld>
            <a:endParaRPr lang="en-US"/>
          </a:p>
        </p:txBody>
      </p:sp>
      <p:sp>
        <p:nvSpPr>
          <p:cNvPr id="18" name="Slide Number Placeholder 17"/>
          <p:cNvSpPr>
            <a:spLocks noGrp="1"/>
          </p:cNvSpPr>
          <p:nvPr>
            <p:ph type="sldNum" sz="quarter" idx="16"/>
          </p:nvPr>
        </p:nvSpPr>
        <p:spPr/>
        <p:txBody>
          <a:bodyPr/>
          <a:lstStyle/>
          <a:p>
            <a:fld id="{FEF72A1A-D938-4AAF-B56C-6AF46A6A8C58}" type="slidenum">
              <a:rPr lang="en-US" smtClean="0"/>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AAFA4D5D-D150-4A73-8EF2-2BC806742A70}" type="datetimeFigureOut">
              <a:rPr lang="en-US" smtClean="0"/>
              <a:t>11/17/2013</a:t>
            </a:fld>
            <a:endParaRPr lang="en-US"/>
          </a:p>
        </p:txBody>
      </p:sp>
      <p:sp>
        <p:nvSpPr>
          <p:cNvPr id="20" name="Slide Number Placeholder 19"/>
          <p:cNvSpPr>
            <a:spLocks noGrp="1"/>
          </p:cNvSpPr>
          <p:nvPr>
            <p:ph type="sldNum" sz="quarter" idx="15"/>
          </p:nvPr>
        </p:nvSpPr>
        <p:spPr/>
        <p:txBody>
          <a:bodyPr/>
          <a:lstStyle/>
          <a:p>
            <a:fld id="{FEF72A1A-D938-4AAF-B56C-6AF46A6A8C58}"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AAFA4D5D-D150-4A73-8EF2-2BC806742A70}" type="datetimeFigureOut">
              <a:rPr lang="en-US" smtClean="0"/>
              <a:t>11/17/2013</a:t>
            </a:fld>
            <a:endParaRPr 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FEF72A1A-D938-4AAF-B56C-6AF46A6A8C58}"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imgres?imgurl=http://www.ohiohistorycentral.org/images/5/5c/Adena_Pipe.jpg&amp;imgrefurl=http://www.ohiohistorycentral.org/w/Adena_Pipe&amp;usg=__6gRhKKtzzskeCcAAX3HC0aDq9IE=&amp;h=370&amp;w=251&amp;sz=9&amp;hl=en&amp;start=14&amp;zoom=1&amp;tbnid=znr_eQmiJE0d7M:&amp;tbnh=122&amp;tbnw=83&amp;ei=qfuAUtPJG8epyAGI04CADg&amp;prev=/search?q=adena+people&amp;safe=active&amp;hl=en&amp;gbv=2&amp;tbm=isch&amp;itbs=1&amp;sa=X&amp;ved=0CEYQrQMwDQ" TargetMode="Externa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hyperlink" Target="http://www.google.com/imgres?imgurl=http://clio.missouristate.edu/lburt/Resources121/admound.gif&amp;imgrefurl=http://clio.missouristate.edu/lburt/Resources121/AdenaMounds_1.htm&amp;usg=__apbKY867LY3YmZb1Uy6fc21xXwo=&amp;h=250&amp;w=304&amp;sz=4&amp;hl=en&amp;start=15&amp;zoom=1&amp;tbnid=B4njAyydHB7VCM:&amp;tbnh=95&amp;tbnw=116&amp;ei=qfuAUtPJG8epyAGI04CADg&amp;prev=/search?q=adena+people&amp;safe=active&amp;hl=en&amp;gbv=2&amp;tbm=isch&amp;itbs=1&amp;sa=X&amp;ved=0CEgQrQMwD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imgres?imgurl=http://1.bp.blogspot.com/-PKBF4I7rG-4/UHDHaO-T0bI/AAAAAAAATew/AC9ZMchgHfg/s1600/hopewell+hand.jpg&amp;imgrefurl=http://benedante.blogspot.com/2012/10/art-of-hopewell-indians.html&amp;usg=__QFHyQ0aUTEuQwZp-1QkDF779YzE=&amp;h=500&amp;w=316&amp;sz=33&amp;hl=en&amp;start=12&amp;zoom=1&amp;tbnid=MwZX9a4dWRGS_M:&amp;tbnh=130&amp;tbnw=82&amp;ei=iP6AUoLhKueayAHVpYCoCw&amp;prev=/search?q=hopewell+people&amp;safe=active&amp;hl=en&amp;gbv=2&amp;tbm=isch&amp;itbs=1&amp;sa=X&amp;ved=0CEIQrQMwCw" TargetMode="Externa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hyperlink" Target="http://www.google.com/imgres?imgurl=http://hopewellbrand.com/uploads/3/1/1/2/3112623/3976754_orig.jpg&amp;imgrefurl=http://hopewellbrand.com/&amp;usg=__IX6PdpwQcaDBZFIkyn9Q52K49DM=&amp;h=370&amp;w=251&amp;sz=14&amp;hl=en&amp;start=7&amp;zoom=1&amp;tbnid=aw-MjkXdWHP7LM:&amp;tbnh=122&amp;tbnw=83&amp;ei=iP6AUoLhKueayAHVpYCoCw&amp;prev=/search?q=hopewell+people&amp;safe=active&amp;hl=en&amp;gbv=2&amp;tbm=isch&amp;itbs=1&amp;sa=X&amp;ved=0CDgQrQMwB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imgres?imgurl=http://upload.wikimedia.org/wikipedia/commons/f/fa/Mississippian_Underwater_Panther_ceramic.JPG&amp;imgrefurl=http://en.wikipedia.org/wiki/Mississippian_culture&amp;usg=___tQH7AlqJ5b__HkkV3suUHlNW5w=&amp;h=480&amp;w=640&amp;sz=69&amp;hl=en&amp;start=13&amp;zoom=1&amp;tbnid=pOWVQOg4cw-rkM:&amp;tbnh=103&amp;tbnw=137&amp;ei=-_6AUpX5DOGSyQGPnIHwBA&amp;prev=/search?q=mississippian+people&amp;safe=active&amp;hl=en&amp;gbv=2&amp;tbm=isch&amp;itbs=1&amp;sa=X&amp;ved=0CEQQrQMwDA" TargetMode="Externa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hyperlink" Target="http://www.google.com/imgres?imgurl=http://www.cabrillo.edu/~crsmith/spiro1.jpg&amp;imgrefurl=http://www.cabrillo.edu/~crsmith/mississ.html&amp;usg=__mfSQTPuF5UxmD1i2piSR9HLVbRs=&amp;h=638&amp;w=465&amp;sz=172&amp;hl=en&amp;start=8&amp;zoom=1&amp;tbnid=RlqMo5QxZ8g4AM:&amp;tbnh=137&amp;tbnw=100&amp;ei=-_6AUpX5DOGSyQGPnIHwBA&amp;prev=/search?q=mississippian+people&amp;safe=active&amp;hl=en&amp;gbv=2&amp;tbm=isch&amp;itbs=1&amp;sa=X&amp;ved=0CDoQrQMwB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36946">
            <a:off x="1040792" y="4547747"/>
            <a:ext cx="8229600" cy="1143000"/>
          </a:xfrm>
        </p:spPr>
        <p:txBody>
          <a:bodyPr>
            <a:noAutofit/>
          </a:bodyPr>
          <a:lstStyle/>
          <a:p>
            <a:r>
              <a:rPr lang="en-US" sz="8800" dirty="0" smtClean="0">
                <a:solidFill>
                  <a:schemeClr val="accent4">
                    <a:lumMod val="60000"/>
                    <a:lumOff val="40000"/>
                  </a:schemeClr>
                </a:solidFill>
              </a:rPr>
              <a:t>THE MOUND BUILDERS</a:t>
            </a:r>
            <a:endParaRPr lang="en-US" sz="8800" dirty="0">
              <a:solidFill>
                <a:schemeClr val="accent4">
                  <a:lumMod val="60000"/>
                  <a:lumOff val="40000"/>
                </a:schemeClr>
              </a:solidFill>
            </a:endParaRPr>
          </a:p>
        </p:txBody>
      </p:sp>
    </p:spTree>
    <p:extLst>
      <p:ext uri="{BB962C8B-B14F-4D97-AF65-F5344CB8AC3E}">
        <p14:creationId xmlns:p14="http://schemas.microsoft.com/office/powerpoint/2010/main" val="5443870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spc="600" dirty="0" smtClean="0">
                <a:solidFill>
                  <a:srgbClr val="FFFF00"/>
                </a:solidFill>
              </a:rPr>
              <a:t>The Adena people</a:t>
            </a:r>
            <a:endParaRPr lang="en-US" b="1" i="1" u="sng" spc="600" dirty="0">
              <a:solidFill>
                <a:srgbClr val="FFFF00"/>
              </a:solidFill>
            </a:endParaRPr>
          </a:p>
        </p:txBody>
      </p:sp>
      <p:pic>
        <p:nvPicPr>
          <p:cNvPr id="3" name="Picture 2" descr="http://t3.gstatic.com/images?q=tbn:ANd9GcRfaa2DWHOAdwg2B65Ajcysgdcguz_ZZYBhYk4kC0IMON56NTz3vToJaA:www.ohiohistorycentral.org/images/5/5c/Adena_Pip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819400"/>
            <a:ext cx="2288254" cy="336345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t3.gstatic.com/images?q=tbn:ANd9GcRRKkw6Dy__SVvQmLA1nMiGvhR0Dp8x_aIxbYM4YfUaxLuSHQfFgqE1qA:clio.missouristate.edu/lburt/Resources121/admound.gi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2546" y="228600"/>
            <a:ext cx="2476500" cy="240563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09600" y="1828800"/>
            <a:ext cx="4876800" cy="2862322"/>
          </a:xfrm>
          <a:prstGeom prst="rect">
            <a:avLst/>
          </a:prstGeom>
          <a:noFill/>
        </p:spPr>
        <p:txBody>
          <a:bodyPr wrap="square" rtlCol="0">
            <a:spAutoFit/>
          </a:bodyPr>
          <a:lstStyle/>
          <a:p>
            <a:r>
              <a:rPr lang="en-US" dirty="0" smtClean="0"/>
              <a:t>The Adena  people was the first mound building group. They lived from 800 BC to 200 AD. Some settlements may have had as many as 12 houses.</a:t>
            </a:r>
          </a:p>
          <a:p>
            <a:r>
              <a:rPr lang="en-US" dirty="0" smtClean="0"/>
              <a:t>The Adena people had learned to shape and decorate pottery that they had hardened with fire. They had special ceremonies when people died. They buried their dead in log tombs covered with mounds of earth. The Adena people were mostly hunter-gatherers, but they did some farming of pumpkins and sunflowers.</a:t>
            </a:r>
            <a:endParaRPr lang="en-US" dirty="0"/>
          </a:p>
        </p:txBody>
      </p:sp>
    </p:spTree>
    <p:extLst>
      <p:ext uri="{BB962C8B-B14F-4D97-AF65-F5344CB8AC3E}">
        <p14:creationId xmlns:p14="http://schemas.microsoft.com/office/powerpoint/2010/main" val="251873617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arn(inVertical)">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80">
                                          <p:stCondLst>
                                            <p:cond delay="0"/>
                                          </p:stCondLst>
                                        </p:cTn>
                                        <p:tgtEl>
                                          <p:spTgt spid="3"/>
                                        </p:tgtEl>
                                      </p:cBhvr>
                                    </p:animEffect>
                                    <p:anim calcmode="lin" valueType="num">
                                      <p:cBhvr>
                                        <p:cTn id="13"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gtEl>
                                      </p:cBhvr>
                                      <p:to x="100000" y="60000"/>
                                    </p:animScale>
                                    <p:animScale>
                                      <p:cBhvr>
                                        <p:cTn id="19" dur="166" decel="50000">
                                          <p:stCondLst>
                                            <p:cond delay="676"/>
                                          </p:stCondLst>
                                        </p:cTn>
                                        <p:tgtEl>
                                          <p:spTgt spid="3"/>
                                        </p:tgtEl>
                                      </p:cBhvr>
                                      <p:to x="100000" y="100000"/>
                                    </p:animScale>
                                    <p:animScale>
                                      <p:cBhvr>
                                        <p:cTn id="20" dur="26">
                                          <p:stCondLst>
                                            <p:cond delay="1312"/>
                                          </p:stCondLst>
                                        </p:cTn>
                                        <p:tgtEl>
                                          <p:spTgt spid="3"/>
                                        </p:tgtEl>
                                      </p:cBhvr>
                                      <p:to x="100000" y="80000"/>
                                    </p:animScale>
                                    <p:animScale>
                                      <p:cBhvr>
                                        <p:cTn id="21" dur="166" decel="50000">
                                          <p:stCondLst>
                                            <p:cond delay="1338"/>
                                          </p:stCondLst>
                                        </p:cTn>
                                        <p:tgtEl>
                                          <p:spTgt spid="3"/>
                                        </p:tgtEl>
                                      </p:cBhvr>
                                      <p:to x="100000" y="100000"/>
                                    </p:animScale>
                                    <p:animScale>
                                      <p:cBhvr>
                                        <p:cTn id="22" dur="26">
                                          <p:stCondLst>
                                            <p:cond delay="1642"/>
                                          </p:stCondLst>
                                        </p:cTn>
                                        <p:tgtEl>
                                          <p:spTgt spid="3"/>
                                        </p:tgtEl>
                                      </p:cBhvr>
                                      <p:to x="100000" y="90000"/>
                                    </p:animScale>
                                    <p:animScale>
                                      <p:cBhvr>
                                        <p:cTn id="23" dur="166" decel="50000">
                                          <p:stCondLst>
                                            <p:cond delay="1668"/>
                                          </p:stCondLst>
                                        </p:cTn>
                                        <p:tgtEl>
                                          <p:spTgt spid="3"/>
                                        </p:tgtEl>
                                      </p:cBhvr>
                                      <p:to x="100000" y="100000"/>
                                    </p:animScale>
                                    <p:animScale>
                                      <p:cBhvr>
                                        <p:cTn id="24" dur="26">
                                          <p:stCondLst>
                                            <p:cond delay="1808"/>
                                          </p:stCondLst>
                                        </p:cTn>
                                        <p:tgtEl>
                                          <p:spTgt spid="3"/>
                                        </p:tgtEl>
                                      </p:cBhvr>
                                      <p:to x="100000" y="95000"/>
                                    </p:animScale>
                                    <p:animScale>
                                      <p:cBhvr>
                                        <p:cTn id="25" dur="166" decel="50000">
                                          <p:stCondLst>
                                            <p:cond delay="1834"/>
                                          </p:stCondLst>
                                        </p:cTn>
                                        <p:tgtEl>
                                          <p:spTgt spid="3"/>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down)">
                                      <p:cBhvr>
                                        <p:cTn id="30" dur="580">
                                          <p:stCondLst>
                                            <p:cond delay="0"/>
                                          </p:stCondLst>
                                        </p:cTn>
                                        <p:tgtEl>
                                          <p:spTgt spid="2"/>
                                        </p:tgtEl>
                                      </p:cBhvr>
                                    </p:animEffect>
                                    <p:anim calcmode="lin" valueType="num">
                                      <p:cBhvr>
                                        <p:cTn id="31"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6" dur="26">
                                          <p:stCondLst>
                                            <p:cond delay="650"/>
                                          </p:stCondLst>
                                        </p:cTn>
                                        <p:tgtEl>
                                          <p:spTgt spid="2"/>
                                        </p:tgtEl>
                                      </p:cBhvr>
                                      <p:to x="100000" y="60000"/>
                                    </p:animScale>
                                    <p:animScale>
                                      <p:cBhvr>
                                        <p:cTn id="37" dur="166" decel="50000">
                                          <p:stCondLst>
                                            <p:cond delay="676"/>
                                          </p:stCondLst>
                                        </p:cTn>
                                        <p:tgtEl>
                                          <p:spTgt spid="2"/>
                                        </p:tgtEl>
                                      </p:cBhvr>
                                      <p:to x="100000" y="100000"/>
                                    </p:animScale>
                                    <p:animScale>
                                      <p:cBhvr>
                                        <p:cTn id="38" dur="26">
                                          <p:stCondLst>
                                            <p:cond delay="1312"/>
                                          </p:stCondLst>
                                        </p:cTn>
                                        <p:tgtEl>
                                          <p:spTgt spid="2"/>
                                        </p:tgtEl>
                                      </p:cBhvr>
                                      <p:to x="100000" y="80000"/>
                                    </p:animScale>
                                    <p:animScale>
                                      <p:cBhvr>
                                        <p:cTn id="39" dur="166" decel="50000">
                                          <p:stCondLst>
                                            <p:cond delay="1338"/>
                                          </p:stCondLst>
                                        </p:cTn>
                                        <p:tgtEl>
                                          <p:spTgt spid="2"/>
                                        </p:tgtEl>
                                      </p:cBhvr>
                                      <p:to x="100000" y="100000"/>
                                    </p:animScale>
                                    <p:animScale>
                                      <p:cBhvr>
                                        <p:cTn id="40" dur="26">
                                          <p:stCondLst>
                                            <p:cond delay="1642"/>
                                          </p:stCondLst>
                                        </p:cTn>
                                        <p:tgtEl>
                                          <p:spTgt spid="2"/>
                                        </p:tgtEl>
                                      </p:cBhvr>
                                      <p:to x="100000" y="90000"/>
                                    </p:animScale>
                                    <p:animScale>
                                      <p:cBhvr>
                                        <p:cTn id="41" dur="166" decel="50000">
                                          <p:stCondLst>
                                            <p:cond delay="1668"/>
                                          </p:stCondLst>
                                        </p:cTn>
                                        <p:tgtEl>
                                          <p:spTgt spid="2"/>
                                        </p:tgtEl>
                                      </p:cBhvr>
                                      <p:to x="100000" y="100000"/>
                                    </p:animScale>
                                    <p:animScale>
                                      <p:cBhvr>
                                        <p:cTn id="42" dur="26">
                                          <p:stCondLst>
                                            <p:cond delay="1808"/>
                                          </p:stCondLst>
                                        </p:cTn>
                                        <p:tgtEl>
                                          <p:spTgt spid="2"/>
                                        </p:tgtEl>
                                      </p:cBhvr>
                                      <p:to x="100000" y="95000"/>
                                    </p:animScale>
                                    <p:animScale>
                                      <p:cBhvr>
                                        <p:cTn id="43" dur="166" decel="50000">
                                          <p:stCondLst>
                                            <p:cond delay="1834"/>
                                          </p:stCondLst>
                                        </p:cTn>
                                        <p:tgtEl>
                                          <p:spTgt spid="2"/>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31" presetClass="entr" presetSubtype="0" fill="hold" nodeType="clickEffect">
                                  <p:stCondLst>
                                    <p:cond delay="0"/>
                                  </p:stCondLst>
                                  <p:childTnLst>
                                    <p:set>
                                      <p:cBhvr>
                                        <p:cTn id="47" dur="1" fill="hold">
                                          <p:stCondLst>
                                            <p:cond delay="0"/>
                                          </p:stCondLst>
                                        </p:cTn>
                                        <p:tgtEl>
                                          <p:spTgt spid="4">
                                            <p:txEl>
                                              <p:pRg st="0" end="0"/>
                                            </p:txEl>
                                          </p:spTgt>
                                        </p:tgtEl>
                                        <p:attrNameLst>
                                          <p:attrName>style.visibility</p:attrName>
                                        </p:attrNameLst>
                                      </p:cBhvr>
                                      <p:to>
                                        <p:strVal val="visible"/>
                                      </p:to>
                                    </p:set>
                                    <p:anim calcmode="lin" valueType="num">
                                      <p:cBhvr>
                                        <p:cTn id="48"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49"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50"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51" dur="1000"/>
                                        <p:tgtEl>
                                          <p:spTgt spid="4">
                                            <p:txEl>
                                              <p:pRg st="0" end="0"/>
                                            </p:txEl>
                                          </p:spTgt>
                                        </p:tgtEl>
                                      </p:cBhvr>
                                    </p:animEffect>
                                  </p:childTnLst>
                                </p:cTn>
                              </p:par>
                              <p:par>
                                <p:cTn id="52" presetID="31" presetClass="entr" presetSubtype="0" fill="hold" nodeType="withEffect">
                                  <p:stCondLst>
                                    <p:cond delay="0"/>
                                  </p:stCondLst>
                                  <p:childTnLst>
                                    <p:set>
                                      <p:cBhvr>
                                        <p:cTn id="53" dur="1" fill="hold">
                                          <p:stCondLst>
                                            <p:cond delay="0"/>
                                          </p:stCondLst>
                                        </p:cTn>
                                        <p:tgtEl>
                                          <p:spTgt spid="4">
                                            <p:txEl>
                                              <p:pRg st="1" end="1"/>
                                            </p:txEl>
                                          </p:spTgt>
                                        </p:tgtEl>
                                        <p:attrNameLst>
                                          <p:attrName>style.visibility</p:attrName>
                                        </p:attrNameLst>
                                      </p:cBhvr>
                                      <p:to>
                                        <p:strVal val="visible"/>
                                      </p:to>
                                    </p:set>
                                    <p:anim calcmode="lin" valueType="num">
                                      <p:cBhvr>
                                        <p:cTn id="54"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55"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56"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57"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355" y="200167"/>
            <a:ext cx="7680960" cy="1066800"/>
          </a:xfrm>
        </p:spPr>
        <p:txBody>
          <a:bodyPr/>
          <a:lstStyle/>
          <a:p>
            <a:r>
              <a:rPr lang="en-US" b="1" i="1" u="sng" spc="600" dirty="0" smtClean="0">
                <a:solidFill>
                  <a:schemeClr val="accent6"/>
                </a:solidFill>
              </a:rPr>
              <a:t>The Hopewell People</a:t>
            </a:r>
            <a:endParaRPr lang="en-US" b="1" i="1" u="sng" spc="600" dirty="0">
              <a:solidFill>
                <a:schemeClr val="accent6"/>
              </a:solidFill>
            </a:endParaRPr>
          </a:p>
        </p:txBody>
      </p:sp>
      <p:pic>
        <p:nvPicPr>
          <p:cNvPr id="3074" name="Picture 2" descr="http://t3.gstatic.com/images?q=tbn:ANd9GcROqxTZjWcc8HILkYIRgmOD5Zs-52P0cQ0cU_PaU5KVTYc8jj8yq4G_nwM:1.bp.blogspot.com/-PKBF4I7rG-4/UHDHaO-T0bI/AAAAAAAATew/AC9ZMchgHfg/s1600/hopewell%2Bhand.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2947" y="2971800"/>
            <a:ext cx="2222695" cy="352378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t0.gstatic.com/images?q=tbn:ANd9GcRIso9sOBnIPr0jeehRgWnhM_huKcTKq8Npa7WXhaYVsBTYGwhopVfTBw:hopewellbrand.com/uploads/3/1/1/2/3112623/3976754_orig.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0" y="152400"/>
            <a:ext cx="1860646" cy="27349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85800" y="1676400"/>
            <a:ext cx="5607147" cy="3139321"/>
          </a:xfrm>
          <a:prstGeom prst="rect">
            <a:avLst/>
          </a:prstGeom>
          <a:noFill/>
        </p:spPr>
        <p:txBody>
          <a:bodyPr wrap="square" rtlCol="0">
            <a:spAutoFit/>
          </a:bodyPr>
          <a:lstStyle/>
          <a:p>
            <a:r>
              <a:rPr lang="en-US" dirty="0" smtClean="0"/>
              <a:t>The Hopewell people was the second mound building group. They lived from 200 BC to 400 AD. The Hopewell people were doing  things a little bit bigger and grander than the Adena people. They built bigger mounds, created finer work, and had stronger leaders. The Hopewell people hunted, farmed, and traded with other groups. They got silver from Canada and turtle shells from the Gulf of Mexico. Like most Native Americans, the Hopewell people had their own religion. The Hopewell people believed their religious leaders could cure some sicknesses using plants.</a:t>
            </a:r>
            <a:endParaRPr lang="en-US" dirty="0"/>
          </a:p>
        </p:txBody>
      </p:sp>
    </p:spTree>
    <p:extLst>
      <p:ext uri="{BB962C8B-B14F-4D97-AF65-F5344CB8AC3E}">
        <p14:creationId xmlns:p14="http://schemas.microsoft.com/office/powerpoint/2010/main" val="27695632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circle(in)">
                                      <p:cBhvr>
                                        <p:cTn id="7" dur="2000"/>
                                        <p:tgtEl>
                                          <p:spTgt spid="307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 calcmode="lin" valueType="num">
                                      <p:cBhvr additive="base">
                                        <p:cTn id="12" dur="500" fill="hold"/>
                                        <p:tgtEl>
                                          <p:spTgt spid="3074"/>
                                        </p:tgtEl>
                                        <p:attrNameLst>
                                          <p:attrName>ppt_x</p:attrName>
                                        </p:attrNameLst>
                                      </p:cBhvr>
                                      <p:tavLst>
                                        <p:tav tm="0">
                                          <p:val>
                                            <p:strVal val="#ppt_x"/>
                                          </p:val>
                                        </p:tav>
                                        <p:tav tm="100000">
                                          <p:val>
                                            <p:strVal val="#ppt_x"/>
                                          </p:val>
                                        </p:tav>
                                      </p:tavLst>
                                    </p:anim>
                                    <p:anim calcmode="lin" valueType="num">
                                      <p:cBhvr additive="base">
                                        <p:cTn id="13"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p:cTn id="2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spc="600" dirty="0" smtClean="0">
                <a:solidFill>
                  <a:schemeClr val="tx2">
                    <a:lumMod val="75000"/>
                  </a:schemeClr>
                </a:solidFill>
              </a:rPr>
              <a:t>The Mississippian People</a:t>
            </a:r>
            <a:endParaRPr lang="en-US" b="1" i="1" u="sng" spc="600" dirty="0">
              <a:solidFill>
                <a:schemeClr val="tx2">
                  <a:lumMod val="75000"/>
                </a:schemeClr>
              </a:solidFill>
            </a:endParaRPr>
          </a:p>
        </p:txBody>
      </p:sp>
      <p:pic>
        <p:nvPicPr>
          <p:cNvPr id="4098" name="Picture 2" descr="http://t1.gstatic.com/images?q=tbn:ANd9GcSu_uIA3W2Z1iMpvudYuw1LhrTTkqeL-eTz43eVBtauMo4MGbzKeN7J_8Ji:upload.wikimedia.org/wikipedia/commons/f/fa/Mississippian_Underwater_Panther_ceramic.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5881" y="1371600"/>
            <a:ext cx="1219200" cy="91662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t0.gstatic.com/images?q=tbn:ANd9GcR-U-jDhFQpDUyMm2qaWiMBM7RKw_pxYy0lrhooUgsfrbsNHcfs1MC_8pQI:www.cabrillo.edu/~crsmith/spiro1.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82436" y="2971800"/>
            <a:ext cx="2590800" cy="354939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06589" y="1901221"/>
            <a:ext cx="5257800" cy="2308324"/>
          </a:xfrm>
          <a:prstGeom prst="rect">
            <a:avLst/>
          </a:prstGeom>
          <a:noFill/>
        </p:spPr>
        <p:txBody>
          <a:bodyPr wrap="square" rtlCol="0">
            <a:spAutoFit/>
          </a:bodyPr>
          <a:lstStyle/>
          <a:p>
            <a:r>
              <a:rPr lang="en-US" dirty="0" smtClean="0"/>
              <a:t>The Mississippian people  was the third mound building group. They lived from 100 AD to 1600. After the Hopewell people, the Mississippian people settled in the Ohio River valley for some 700 years, until 1600</a:t>
            </a:r>
            <a:r>
              <a:rPr lang="en-US" dirty="0" smtClean="0"/>
              <a:t>. The Mississippian period is usually divided into three chronological periods. They are the Early Mississippian Period, the Middle Mississippian Period, and the Late Mississippian Period. </a:t>
            </a:r>
            <a:endParaRPr lang="en-US" dirty="0"/>
          </a:p>
        </p:txBody>
      </p:sp>
    </p:spTree>
    <p:extLst>
      <p:ext uri="{BB962C8B-B14F-4D97-AF65-F5344CB8AC3E}">
        <p14:creationId xmlns:p14="http://schemas.microsoft.com/office/powerpoint/2010/main" val="324851829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anim calcmode="lin" valueType="num">
                                      <p:cBhvr>
                                        <p:cTn id="8" dur="2000" fill="hold"/>
                                        <p:tgtEl>
                                          <p:spTgt spid="4098"/>
                                        </p:tgtEl>
                                        <p:attrNameLst>
                                          <p:attrName>ppt_w</p:attrName>
                                        </p:attrNameLst>
                                      </p:cBhvr>
                                      <p:tavLst>
                                        <p:tav tm="0" fmla="#ppt_w*sin(2.5*pi*$)">
                                          <p:val>
                                            <p:fltVal val="0"/>
                                          </p:val>
                                        </p:tav>
                                        <p:tav tm="100000">
                                          <p:val>
                                            <p:fltVal val="1"/>
                                          </p:val>
                                        </p:tav>
                                      </p:tavLst>
                                    </p:anim>
                                    <p:anim calcmode="lin" valueType="num">
                                      <p:cBhvr>
                                        <p:cTn id="9" dur="2000" fill="hold"/>
                                        <p:tgtEl>
                                          <p:spTgt spid="4098"/>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4100"/>
                                        </p:tgtEl>
                                        <p:attrNameLst>
                                          <p:attrName>style.visibility</p:attrName>
                                        </p:attrNameLst>
                                      </p:cBhvr>
                                      <p:to>
                                        <p:strVal val="visible"/>
                                      </p:to>
                                    </p:set>
                                    <p:anim calcmode="lin" valueType="num">
                                      <p:cBhvr>
                                        <p:cTn id="14" dur="1000" fill="hold"/>
                                        <p:tgtEl>
                                          <p:spTgt spid="4100"/>
                                        </p:tgtEl>
                                        <p:attrNameLst>
                                          <p:attrName>ppt_w</p:attrName>
                                        </p:attrNameLst>
                                      </p:cBhvr>
                                      <p:tavLst>
                                        <p:tav tm="0">
                                          <p:val>
                                            <p:fltVal val="0"/>
                                          </p:val>
                                        </p:tav>
                                        <p:tav tm="100000">
                                          <p:val>
                                            <p:strVal val="#ppt_w"/>
                                          </p:val>
                                        </p:tav>
                                      </p:tavLst>
                                    </p:anim>
                                    <p:anim calcmode="lin" valueType="num">
                                      <p:cBhvr>
                                        <p:cTn id="15" dur="1000" fill="hold"/>
                                        <p:tgtEl>
                                          <p:spTgt spid="4100"/>
                                        </p:tgtEl>
                                        <p:attrNameLst>
                                          <p:attrName>ppt_h</p:attrName>
                                        </p:attrNameLst>
                                      </p:cBhvr>
                                      <p:tavLst>
                                        <p:tav tm="0">
                                          <p:val>
                                            <p:fltVal val="0"/>
                                          </p:val>
                                        </p:tav>
                                        <p:tav tm="100000">
                                          <p:val>
                                            <p:strVal val="#ppt_h"/>
                                          </p:val>
                                        </p:tav>
                                      </p:tavLst>
                                    </p:anim>
                                    <p:anim calcmode="lin" valueType="num">
                                      <p:cBhvr>
                                        <p:cTn id="16" dur="1000" fill="hold"/>
                                        <p:tgtEl>
                                          <p:spTgt spid="4100"/>
                                        </p:tgtEl>
                                        <p:attrNameLst>
                                          <p:attrName>style.rotation</p:attrName>
                                        </p:attrNameLst>
                                      </p:cBhvr>
                                      <p:tavLst>
                                        <p:tav tm="0">
                                          <p:val>
                                            <p:fltVal val="90"/>
                                          </p:val>
                                        </p:tav>
                                        <p:tav tm="100000">
                                          <p:val>
                                            <p:fltVal val="0"/>
                                          </p:val>
                                        </p:tav>
                                      </p:tavLst>
                                    </p:anim>
                                    <p:animEffect transition="in" filter="fade">
                                      <p:cBhvr>
                                        <p:cTn id="17" dur="1000"/>
                                        <p:tgtEl>
                                          <p:spTgt spid="410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barn(inVertical)">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85</TotalTime>
  <Words>270</Words>
  <Application>Microsoft Office PowerPoint</Application>
  <PresentationFormat>On-screen Show (4:3)</PresentationFormat>
  <Paragraphs>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Mylar</vt:lpstr>
      <vt:lpstr>THE MOUND BUILDERS</vt:lpstr>
      <vt:lpstr>The Adena people</vt:lpstr>
      <vt:lpstr>The Hopewell People</vt:lpstr>
      <vt:lpstr>The Mississippian People</vt:lpstr>
    </vt:vector>
  </TitlesOfParts>
  <Company>HSE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MOUND BUILDERS</dc:title>
  <dc:creator>MURDOCK,NOLAN</dc:creator>
  <cp:lastModifiedBy>Debra</cp:lastModifiedBy>
  <cp:revision>10</cp:revision>
  <dcterms:created xsi:type="dcterms:W3CDTF">2013-11-11T15:37:02Z</dcterms:created>
  <dcterms:modified xsi:type="dcterms:W3CDTF">2013-11-17T15:05:51Z</dcterms:modified>
</cp:coreProperties>
</file>